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4"/>
  </p:notesMasterIdLst>
  <p:handoutMasterIdLst>
    <p:handoutMasterId r:id="rId15"/>
  </p:handoutMasterIdLst>
  <p:sldIdLst>
    <p:sldId id="256" r:id="rId2"/>
    <p:sldId id="273" r:id="rId3"/>
    <p:sldId id="290" r:id="rId4"/>
    <p:sldId id="396" r:id="rId5"/>
    <p:sldId id="399" r:id="rId6"/>
    <p:sldId id="377" r:id="rId7"/>
    <p:sldId id="397" r:id="rId8"/>
    <p:sldId id="398" r:id="rId9"/>
    <p:sldId id="422" r:id="rId10"/>
    <p:sldId id="401" r:id="rId11"/>
    <p:sldId id="406" r:id="rId12"/>
    <p:sldId id="40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6924" autoAdjust="0"/>
  </p:normalViewPr>
  <p:slideViewPr>
    <p:cSldViewPr snapToGrid="0">
      <p:cViewPr varScale="1">
        <p:scale>
          <a:sx n="63" d="100"/>
          <a:sy n="63" d="100"/>
        </p:scale>
        <p:origin x="1020" y="66"/>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7/4/2021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7/4/2021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a:t>
            </a:fld>
            <a:endParaRPr lang="en-US" noProof="0"/>
          </a:p>
        </p:txBody>
      </p:sp>
    </p:spTree>
    <p:extLst>
      <p:ext uri="{BB962C8B-B14F-4D97-AF65-F5344CB8AC3E}">
        <p14:creationId xmlns:p14="http://schemas.microsoft.com/office/powerpoint/2010/main" val="2451946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dirty="0"/>
          </a:p>
        </p:txBody>
      </p:sp>
    </p:spTree>
    <p:extLst>
      <p:ext uri="{BB962C8B-B14F-4D97-AF65-F5344CB8AC3E}">
        <p14:creationId xmlns:p14="http://schemas.microsoft.com/office/powerpoint/2010/main" val="791175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3</a:t>
            </a:fld>
            <a:endParaRPr lang="en-US" noProof="0"/>
          </a:p>
        </p:txBody>
      </p:sp>
    </p:spTree>
    <p:extLst>
      <p:ext uri="{BB962C8B-B14F-4D97-AF65-F5344CB8AC3E}">
        <p14:creationId xmlns:p14="http://schemas.microsoft.com/office/powerpoint/2010/main" val="102699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4</a:t>
            </a:fld>
            <a:endParaRPr lang="en-US" noProof="0" dirty="0"/>
          </a:p>
        </p:txBody>
      </p:sp>
    </p:spTree>
    <p:extLst>
      <p:ext uri="{BB962C8B-B14F-4D97-AF65-F5344CB8AC3E}">
        <p14:creationId xmlns:p14="http://schemas.microsoft.com/office/powerpoint/2010/main" val="2007227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5</a:t>
            </a:fld>
            <a:endParaRPr lang="en-US" noProof="0" dirty="0"/>
          </a:p>
        </p:txBody>
      </p:sp>
    </p:spTree>
    <p:extLst>
      <p:ext uri="{BB962C8B-B14F-4D97-AF65-F5344CB8AC3E}">
        <p14:creationId xmlns:p14="http://schemas.microsoft.com/office/powerpoint/2010/main" val="3125171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dirty="0"/>
          </a:p>
        </p:txBody>
      </p:sp>
    </p:spTree>
    <p:extLst>
      <p:ext uri="{BB962C8B-B14F-4D97-AF65-F5344CB8AC3E}">
        <p14:creationId xmlns:p14="http://schemas.microsoft.com/office/powerpoint/2010/main" val="3342339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1700318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for Q2: https://www.youtube.com/watch?v=ZwCNG9KFdXs</a:t>
            </a:r>
          </a:p>
          <a:p>
            <a:r>
              <a:rPr lang="en-GB" dirty="0"/>
              <a:t>https://commons.wikimedia.org/wiki/File:Face-id-iphone-x-1080x600.jpg</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1815669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2035417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dirty="0"/>
          </a:p>
        </p:txBody>
      </p:sp>
    </p:spTree>
    <p:extLst>
      <p:ext uri="{BB962C8B-B14F-4D97-AF65-F5344CB8AC3E}">
        <p14:creationId xmlns:p14="http://schemas.microsoft.com/office/powerpoint/2010/main" val="38564846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DT28:</a:t>
            </a:r>
          </a:p>
          <a:p>
            <a:r>
              <a:rPr lang="en-US" noProof="1"/>
              <a:t>Investigatory Powers Act</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13" name="Picture Placeholder 12">
            <a:extLst>
              <a:ext uri="{FF2B5EF4-FFF2-40B4-BE49-F238E27FC236}">
                <a16:creationId xmlns:a16="http://schemas.microsoft.com/office/drawing/2014/main" id="{BD32B3FB-8AD9-4F60-AD7E-48FC7346CB74}"/>
              </a:ext>
            </a:extLst>
          </p:cNvPr>
          <p:cNvPicPr>
            <a:picLocks noGrp="1" noChangeAspect="1"/>
          </p:cNvPicPr>
          <p:nvPr>
            <p:ph type="pic" sz="quarter" idx="10"/>
          </p:nvPr>
        </p:nvPicPr>
        <p:blipFill>
          <a:blip r:embed="rId3"/>
          <a:srcRect l="10984" r="10984"/>
          <a:stretch>
            <a:fillRect/>
          </a:stretch>
        </p:blipFill>
        <p:spPr>
          <a:xfrm>
            <a:off x="-11284" y="1"/>
            <a:ext cx="7815636" cy="6677022"/>
          </a:xfrm>
        </p:spPr>
      </p:pic>
      <p:sp>
        <p:nvSpPr>
          <p:cNvPr id="7" name="Rectangle 6">
            <a:extLst>
              <a:ext uri="{FF2B5EF4-FFF2-40B4-BE49-F238E27FC236}">
                <a16:creationId xmlns:a16="http://schemas.microsoft.com/office/drawing/2014/main" id="{0E09AB07-96EC-427C-B470-7353093A3C72}"/>
              </a:ext>
            </a:extLst>
          </p:cNvPr>
          <p:cNvSpPr/>
          <p:nvPr/>
        </p:nvSpPr>
        <p:spPr>
          <a:xfrm>
            <a:off x="142416" y="62217"/>
            <a:ext cx="4972050" cy="1358947"/>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Name:……………………………….........</a:t>
            </a:r>
          </a:p>
          <a:p>
            <a:pPr>
              <a:lnSpc>
                <a:spcPct val="150000"/>
              </a:lnSpc>
            </a:pPr>
            <a:r>
              <a:rPr lang="en-GB" dirty="0">
                <a:solidFill>
                  <a:schemeClr val="tx1"/>
                </a:solidFill>
                <a:latin typeface="+mj-lt"/>
              </a:rPr>
              <a:t>Class: ………………</a:t>
            </a:r>
          </a:p>
          <a:p>
            <a:pPr>
              <a:lnSpc>
                <a:spcPct val="150000"/>
              </a:lnSpc>
            </a:pPr>
            <a:r>
              <a:rPr lang="en-GB" dirty="0">
                <a:solidFill>
                  <a:schemeClr val="tx1"/>
                </a:solidFill>
                <a:latin typeface="+mj-lt"/>
              </a:rPr>
              <a:t>Date: …………….....</a:t>
            </a:r>
          </a:p>
        </p:txBody>
      </p:sp>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Automated face recognition technology</a:t>
            </a:r>
          </a:p>
        </p:txBody>
      </p:sp>
      <p:sp>
        <p:nvSpPr>
          <p:cNvPr id="11" name="Rectangle 10"/>
          <p:cNvSpPr/>
          <p:nvPr/>
        </p:nvSpPr>
        <p:spPr>
          <a:xfrm>
            <a:off x="4693921" y="729990"/>
            <a:ext cx="7340916"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The Metropolitan Police has announced it will use live facial recognition cameras operationally for the first time on London streets. </a:t>
            </a:r>
          </a:p>
        </p:txBody>
      </p:sp>
      <p:sp>
        <p:nvSpPr>
          <p:cNvPr id="13" name="Rectangle 12"/>
          <p:cNvSpPr/>
          <p:nvPr/>
        </p:nvSpPr>
        <p:spPr>
          <a:xfrm>
            <a:off x="4693921" y="1959485"/>
            <a:ext cx="7340916"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4693921" y="2473763"/>
            <a:ext cx="7340916" cy="191047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positive impact of the Police using facial recognition cameras.</a:t>
            </a:r>
          </a:p>
        </p:txBody>
      </p:sp>
      <p:sp>
        <p:nvSpPr>
          <p:cNvPr id="19" name="Rectangle 18"/>
          <p:cNvSpPr/>
          <p:nvPr/>
        </p:nvSpPr>
        <p:spPr>
          <a:xfrm>
            <a:off x="4693922" y="4506645"/>
            <a:ext cx="7340916" cy="19093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negative impact of the Police using facial recognition cameras.</a:t>
            </a:r>
          </a:p>
        </p:txBody>
      </p:sp>
      <p:pic>
        <p:nvPicPr>
          <p:cNvPr id="9" name="Picture 8">
            <a:extLst>
              <a:ext uri="{FF2B5EF4-FFF2-40B4-BE49-F238E27FC236}">
                <a16:creationId xmlns:a16="http://schemas.microsoft.com/office/drawing/2014/main" id="{F4AF7241-0822-4945-A6C1-99B9FCB84ABA}"/>
              </a:ext>
            </a:extLst>
          </p:cNvPr>
          <p:cNvPicPr>
            <a:picLocks noChangeAspect="1"/>
          </p:cNvPicPr>
          <p:nvPr/>
        </p:nvPicPr>
        <p:blipFill>
          <a:blip r:embed="rId3"/>
          <a:stretch>
            <a:fillRect/>
          </a:stretch>
        </p:blipFill>
        <p:spPr>
          <a:xfrm>
            <a:off x="157163" y="682586"/>
            <a:ext cx="4430077" cy="5899566"/>
          </a:xfrm>
          <a:prstGeom prst="rect">
            <a:avLst/>
          </a:prstGeom>
        </p:spPr>
      </p:pic>
    </p:spTree>
    <p:extLst>
      <p:ext uri="{BB962C8B-B14F-4D97-AF65-F5344CB8AC3E}">
        <p14:creationId xmlns:p14="http://schemas.microsoft.com/office/powerpoint/2010/main" val="3897362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Monitoring what you do</a:t>
            </a:r>
          </a:p>
        </p:txBody>
      </p:sp>
      <p:sp>
        <p:nvSpPr>
          <p:cNvPr id="11" name="Rectangle 10"/>
          <p:cNvSpPr/>
          <p:nvPr/>
        </p:nvSpPr>
        <p:spPr>
          <a:xfrm>
            <a:off x="199867" y="730063"/>
            <a:ext cx="5698013" cy="14797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this mean?</a:t>
            </a:r>
          </a:p>
          <a:p>
            <a:pPr algn="ctr"/>
            <a:r>
              <a:rPr lang="en-GB" dirty="0">
                <a:solidFill>
                  <a:schemeClr val="tx1"/>
                </a:solidFill>
                <a:latin typeface="+mj-lt"/>
              </a:rPr>
              <a:t>Your online activity is constantly monitored however questions remain about the ethics behind. Examples of monitoring include: online activity recorded by your internet service providers and the use of credit and debit cards.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352591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All items of browsing history can be monitored and used for targeted advertising.</a:t>
            </a:r>
          </a:p>
          <a:p>
            <a:pPr algn="ctr"/>
            <a:endParaRPr lang="en-GB" u="sng" dirty="0">
              <a:solidFill>
                <a:schemeClr val="tx1"/>
              </a:solidFill>
              <a:latin typeface="+mj-lt"/>
            </a:endParaRPr>
          </a:p>
          <a:p>
            <a:pPr algn="ctr"/>
            <a:r>
              <a:rPr lang="en-GB" u="sng" dirty="0">
                <a:solidFill>
                  <a:schemeClr val="tx1"/>
                </a:solidFill>
                <a:latin typeface="+mj-lt"/>
              </a:rPr>
              <a:t>Discuss the positive and negative impact this can have on users.</a:t>
            </a:r>
          </a:p>
          <a:p>
            <a:pPr algn="ctr"/>
            <a:endParaRPr lang="en-GB" dirty="0">
              <a:solidFill>
                <a:schemeClr val="tx1"/>
              </a:solidFill>
              <a:latin typeface="+mj-lt"/>
            </a:endParaRPr>
          </a:p>
          <a:p>
            <a:pPr algn="ctr"/>
            <a:endParaRPr lang="en-GB" dirty="0">
              <a:solidFill>
                <a:schemeClr val="tx1"/>
              </a:solidFill>
              <a:latin typeface="+mj-lt"/>
            </a:endParaRPr>
          </a:p>
        </p:txBody>
      </p:sp>
      <p:sp>
        <p:nvSpPr>
          <p:cNvPr id="19" name="Rectangle 18"/>
          <p:cNvSpPr/>
          <p:nvPr/>
        </p:nvSpPr>
        <p:spPr>
          <a:xfrm>
            <a:off x="6095998" y="4939179"/>
            <a:ext cx="5896133" cy="173736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how this complies with the Regulation of Investigatory Powers Act.</a:t>
            </a:r>
          </a:p>
          <a:p>
            <a:pPr algn="ctr"/>
            <a:endParaRPr lang="en-GB" dirty="0">
              <a:solidFill>
                <a:schemeClr val="tx1"/>
              </a:solidFill>
              <a:latin typeface="+mj-lt"/>
            </a:endParaRPr>
          </a:p>
        </p:txBody>
      </p:sp>
      <p:pic>
        <p:nvPicPr>
          <p:cNvPr id="5" name="Picture 4">
            <a:extLst>
              <a:ext uri="{FF2B5EF4-FFF2-40B4-BE49-F238E27FC236}">
                <a16:creationId xmlns:a16="http://schemas.microsoft.com/office/drawing/2014/main" id="{586905E9-D182-401A-9717-A870496BDAE5}"/>
              </a:ext>
            </a:extLst>
          </p:cNvPr>
          <p:cNvPicPr>
            <a:picLocks noChangeAspect="1"/>
          </p:cNvPicPr>
          <p:nvPr/>
        </p:nvPicPr>
        <p:blipFill>
          <a:blip r:embed="rId3"/>
          <a:stretch>
            <a:fillRect/>
          </a:stretch>
        </p:blipFill>
        <p:spPr>
          <a:xfrm>
            <a:off x="199867" y="2349610"/>
            <a:ext cx="5698013" cy="4326929"/>
          </a:xfrm>
          <a:prstGeom prst="rect">
            <a:avLst/>
          </a:prstGeom>
        </p:spPr>
      </p:pic>
    </p:spTree>
    <p:extLst>
      <p:ext uri="{BB962C8B-B14F-4D97-AF65-F5344CB8AC3E}">
        <p14:creationId xmlns:p14="http://schemas.microsoft.com/office/powerpoint/2010/main" val="29984036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Social networking sites</a:t>
            </a:r>
          </a:p>
        </p:txBody>
      </p:sp>
      <p:sp>
        <p:nvSpPr>
          <p:cNvPr id="11" name="Rectangle 10"/>
          <p:cNvSpPr/>
          <p:nvPr/>
        </p:nvSpPr>
        <p:spPr>
          <a:xfrm>
            <a:off x="199867" y="730063"/>
            <a:ext cx="5698013" cy="129685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How does this link to surveillance?</a:t>
            </a:r>
          </a:p>
          <a:p>
            <a:pPr algn="ctr"/>
            <a:r>
              <a:rPr lang="en-GB" dirty="0">
                <a:solidFill>
                  <a:schemeClr val="tx1"/>
                </a:solidFill>
                <a:latin typeface="+mj-lt"/>
              </a:rPr>
              <a:t>Social networking sites store a vast amount of information about our movements, communications, habits and activities. Care should be taken about what is posted on these sites.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532688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Geotagging from photographs posted online can be used to monitor movements.</a:t>
            </a:r>
          </a:p>
          <a:p>
            <a:pPr algn="ctr"/>
            <a:r>
              <a:rPr lang="en-GB" u="sng" dirty="0">
                <a:solidFill>
                  <a:schemeClr val="tx1"/>
                </a:solidFill>
                <a:latin typeface="+mj-lt"/>
              </a:rPr>
              <a:t>Discuss the pros and cons of geotagging</a:t>
            </a:r>
          </a:p>
          <a:p>
            <a:pPr algn="ctr"/>
            <a:endParaRPr lang="en-GB" u="sng" dirty="0">
              <a:solidFill>
                <a:schemeClr val="tx1"/>
              </a:solidFill>
              <a:latin typeface="+mj-lt"/>
            </a:endParaRPr>
          </a:p>
          <a:p>
            <a:pPr algn="ctr"/>
            <a:endParaRPr lang="en-GB" dirty="0">
              <a:solidFill>
                <a:schemeClr val="tx1"/>
              </a:solidFill>
              <a:latin typeface="+mj-lt"/>
            </a:endParaRPr>
          </a:p>
        </p:txBody>
      </p:sp>
      <p:pic>
        <p:nvPicPr>
          <p:cNvPr id="2" name="Picture 1">
            <a:extLst>
              <a:ext uri="{FF2B5EF4-FFF2-40B4-BE49-F238E27FC236}">
                <a16:creationId xmlns:a16="http://schemas.microsoft.com/office/drawing/2014/main" id="{61B08C72-AB8C-4546-8B59-F5A8E16A86CA}"/>
              </a:ext>
            </a:extLst>
          </p:cNvPr>
          <p:cNvPicPr>
            <a:picLocks noChangeAspect="1"/>
          </p:cNvPicPr>
          <p:nvPr/>
        </p:nvPicPr>
        <p:blipFill>
          <a:blip r:embed="rId3"/>
          <a:stretch>
            <a:fillRect/>
          </a:stretch>
        </p:blipFill>
        <p:spPr>
          <a:xfrm>
            <a:off x="199867" y="2349610"/>
            <a:ext cx="5341257" cy="4206240"/>
          </a:xfrm>
          <a:prstGeom prst="rect">
            <a:avLst/>
          </a:prstGeom>
        </p:spPr>
      </p:pic>
    </p:spTree>
    <p:extLst>
      <p:ext uri="{BB962C8B-B14F-4D97-AF65-F5344CB8AC3E}">
        <p14:creationId xmlns:p14="http://schemas.microsoft.com/office/powerpoint/2010/main" val="727220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613832" cy="738664"/>
          </a:xfrm>
          <a:prstGeom prst="rect">
            <a:avLst/>
          </a:prstGeom>
          <a:noFill/>
        </p:spPr>
        <p:txBody>
          <a:bodyPr wrap="square" rtlCol="0">
            <a:spAutoFit/>
          </a:bodyPr>
          <a:lstStyle/>
          <a:p>
            <a:r>
              <a:rPr lang="en-GB" sz="2400" b="1" u="sng" dirty="0">
                <a:latin typeface="+mj-lt"/>
              </a:rPr>
              <a:t>Starter</a:t>
            </a:r>
          </a:p>
          <a:p>
            <a:r>
              <a:rPr lang="en-GB" dirty="0">
                <a:latin typeface="+mj-lt"/>
              </a:rPr>
              <a:t>Identify different ways technology can be used to monitor our everyday activities.</a:t>
            </a:r>
          </a:p>
        </p:txBody>
      </p:sp>
      <p:sp>
        <p:nvSpPr>
          <p:cNvPr id="4" name="TextBox 3">
            <a:extLst>
              <a:ext uri="{FF2B5EF4-FFF2-40B4-BE49-F238E27FC236}">
                <a16:creationId xmlns:a16="http://schemas.microsoft.com/office/drawing/2014/main" id="{FFCFE236-7B60-4D85-BA6B-929F24CA97E9}"/>
              </a:ext>
            </a:extLst>
          </p:cNvPr>
          <p:cNvSpPr txBox="1"/>
          <p:nvPr/>
        </p:nvSpPr>
        <p:spPr>
          <a:xfrm>
            <a:off x="4542970" y="2981849"/>
            <a:ext cx="2801257" cy="1200329"/>
          </a:xfrm>
          <a:prstGeom prst="rect">
            <a:avLst/>
          </a:prstGeom>
          <a:noFill/>
        </p:spPr>
        <p:txBody>
          <a:bodyPr wrap="square" rtlCol="0">
            <a:spAutoFit/>
          </a:bodyPr>
          <a:lstStyle/>
          <a:p>
            <a:pPr algn="ctr"/>
            <a:r>
              <a:rPr lang="en-GB" sz="2400" b="1" dirty="0">
                <a:latin typeface="+mj-lt"/>
              </a:rPr>
              <a:t>Ways technology can monitor our everyday activity.</a:t>
            </a:r>
            <a:endParaRPr lang="en-GB" b="1" dirty="0">
              <a:latin typeface="+mj-lt"/>
            </a:endParaRPr>
          </a:p>
        </p:txBody>
      </p:sp>
    </p:spTree>
    <p:extLst>
      <p:ext uri="{BB962C8B-B14F-4D97-AF65-F5344CB8AC3E}">
        <p14:creationId xmlns:p14="http://schemas.microsoft.com/office/powerpoint/2010/main" val="569423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Monitoring where you are</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Two common ways of monitoring our current movements/location is through the use of mobile phones and our passports.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184951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how phone masts work.</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19" name="Rectangle 18"/>
          <p:cNvSpPr/>
          <p:nvPr/>
        </p:nvSpPr>
        <p:spPr>
          <a:xfrm>
            <a:off x="6095999" y="3202844"/>
            <a:ext cx="5896133" cy="24261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Police may use phone masts to track any calls and texts sent and received when investigating a crime. </a:t>
            </a:r>
          </a:p>
          <a:p>
            <a:pPr algn="ctr"/>
            <a:r>
              <a:rPr lang="en-GB" u="sng" dirty="0">
                <a:solidFill>
                  <a:schemeClr val="tx1"/>
                </a:solidFill>
                <a:latin typeface="+mj-lt"/>
              </a:rPr>
              <a:t>Identify how this complies with the Regulation of Investigatory Powers Act.</a:t>
            </a:r>
          </a:p>
          <a:p>
            <a:pPr algn="ctr"/>
            <a:endParaRPr lang="en-GB" u="sng" dirty="0">
              <a:solidFill>
                <a:schemeClr val="tx1"/>
              </a:solidFill>
              <a:latin typeface="+mj-lt"/>
            </a:endParaRPr>
          </a:p>
          <a:p>
            <a:pPr algn="ctr"/>
            <a:endParaRPr lang="en-GB" dirty="0">
              <a:solidFill>
                <a:schemeClr val="tx1"/>
              </a:solidFill>
              <a:latin typeface="+mj-lt"/>
            </a:endParaRPr>
          </a:p>
        </p:txBody>
      </p:sp>
      <p:pic>
        <p:nvPicPr>
          <p:cNvPr id="9" name="Picture 8">
            <a:extLst>
              <a:ext uri="{FF2B5EF4-FFF2-40B4-BE49-F238E27FC236}">
                <a16:creationId xmlns:a16="http://schemas.microsoft.com/office/drawing/2014/main" id="{06BB9EAA-E6A0-422A-A1A9-F1173CBCDDA8}"/>
              </a:ext>
            </a:extLst>
          </p:cNvPr>
          <p:cNvPicPr>
            <a:picLocks noChangeAspect="1"/>
          </p:cNvPicPr>
          <p:nvPr/>
        </p:nvPicPr>
        <p:blipFill>
          <a:blip r:embed="rId3"/>
          <a:stretch>
            <a:fillRect/>
          </a:stretch>
        </p:blipFill>
        <p:spPr>
          <a:xfrm>
            <a:off x="1198086" y="1954322"/>
            <a:ext cx="3701573" cy="4581154"/>
          </a:xfrm>
          <a:prstGeom prst="rect">
            <a:avLst/>
          </a:prstGeom>
        </p:spPr>
      </p:pic>
    </p:spTree>
    <p:extLst>
      <p:ext uri="{BB962C8B-B14F-4D97-AF65-F5344CB8AC3E}">
        <p14:creationId xmlns:p14="http://schemas.microsoft.com/office/powerpoint/2010/main" val="3988330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Mobile phone service providers</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Governments and the private sector are increasingly relying on data-driven technologies to help contain Covid-19. </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256579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positive impact of the Government using mobile location data to help respond to COVID-19</a:t>
            </a:r>
          </a:p>
        </p:txBody>
      </p:sp>
      <p:sp>
        <p:nvSpPr>
          <p:cNvPr id="19" name="Rectangle 18"/>
          <p:cNvSpPr/>
          <p:nvPr/>
        </p:nvSpPr>
        <p:spPr>
          <a:xfrm>
            <a:off x="6095998" y="3919123"/>
            <a:ext cx="5896133" cy="256579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negative impact of the Government using mobile location data to help respond to COVID-19</a:t>
            </a:r>
          </a:p>
        </p:txBody>
      </p:sp>
      <p:pic>
        <p:nvPicPr>
          <p:cNvPr id="2" name="Picture 1">
            <a:extLst>
              <a:ext uri="{FF2B5EF4-FFF2-40B4-BE49-F238E27FC236}">
                <a16:creationId xmlns:a16="http://schemas.microsoft.com/office/drawing/2014/main" id="{6A473BC8-8DC0-4AB8-967B-9147B3A8FBFF}"/>
              </a:ext>
            </a:extLst>
          </p:cNvPr>
          <p:cNvPicPr>
            <a:picLocks noChangeAspect="1"/>
          </p:cNvPicPr>
          <p:nvPr/>
        </p:nvPicPr>
        <p:blipFill>
          <a:blip r:embed="rId3"/>
          <a:stretch>
            <a:fillRect/>
          </a:stretch>
        </p:blipFill>
        <p:spPr>
          <a:xfrm>
            <a:off x="199867" y="3255762"/>
            <a:ext cx="5740717" cy="3229154"/>
          </a:xfrm>
          <a:prstGeom prst="rect">
            <a:avLst/>
          </a:prstGeom>
        </p:spPr>
      </p:pic>
      <p:sp>
        <p:nvSpPr>
          <p:cNvPr id="3" name="TextBox 2">
            <a:extLst>
              <a:ext uri="{FF2B5EF4-FFF2-40B4-BE49-F238E27FC236}">
                <a16:creationId xmlns:a16="http://schemas.microsoft.com/office/drawing/2014/main" id="{BF7F30C6-113E-43DA-AEAE-09ADF37E14D3}"/>
              </a:ext>
            </a:extLst>
          </p:cNvPr>
          <p:cNvSpPr txBox="1"/>
          <p:nvPr/>
        </p:nvSpPr>
        <p:spPr>
          <a:xfrm>
            <a:off x="178514" y="2004031"/>
            <a:ext cx="5698013" cy="1015663"/>
          </a:xfrm>
          <a:prstGeom prst="rect">
            <a:avLst/>
          </a:prstGeom>
          <a:noFill/>
        </p:spPr>
        <p:txBody>
          <a:bodyPr wrap="square" rtlCol="0">
            <a:spAutoFit/>
          </a:bodyPr>
          <a:lstStyle/>
          <a:p>
            <a:r>
              <a:rPr lang="en-GB" sz="2000" dirty="0">
                <a:solidFill>
                  <a:srgbClr val="FF0000"/>
                </a:solidFill>
                <a:latin typeface="+mj-lt"/>
              </a:rPr>
              <a:t>Key stakeholders involved:</a:t>
            </a:r>
          </a:p>
          <a:p>
            <a:pPr marL="285750" indent="-285750">
              <a:buFont typeface="Arial" panose="020B0604020202020204" pitchFamily="34" charset="0"/>
              <a:buChar char="•"/>
            </a:pPr>
            <a:r>
              <a:rPr lang="en-GB" sz="2000" dirty="0">
                <a:solidFill>
                  <a:srgbClr val="FF0000"/>
                </a:solidFill>
                <a:latin typeface="+mj-lt"/>
              </a:rPr>
              <a:t>Government</a:t>
            </a:r>
          </a:p>
          <a:p>
            <a:pPr marL="285750" indent="-285750">
              <a:buFont typeface="Arial" panose="020B0604020202020204" pitchFamily="34" charset="0"/>
              <a:buChar char="•"/>
            </a:pPr>
            <a:r>
              <a:rPr lang="en-GB" sz="2000" dirty="0">
                <a:solidFill>
                  <a:srgbClr val="FF0000"/>
                </a:solidFill>
                <a:latin typeface="+mj-lt"/>
              </a:rPr>
              <a:t>Local communities</a:t>
            </a:r>
          </a:p>
        </p:txBody>
      </p:sp>
    </p:spTree>
    <p:extLst>
      <p:ext uri="{BB962C8B-B14F-4D97-AF65-F5344CB8AC3E}">
        <p14:creationId xmlns:p14="http://schemas.microsoft.com/office/powerpoint/2010/main" val="1811222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790997" cy="1015663"/>
          </a:xfrm>
          <a:prstGeom prst="rect">
            <a:avLst/>
          </a:prstGeom>
          <a:noFill/>
        </p:spPr>
        <p:txBody>
          <a:bodyPr wrap="square" rtlCol="0">
            <a:spAutoFit/>
          </a:bodyPr>
          <a:lstStyle/>
          <a:p>
            <a:r>
              <a:rPr lang="en-GB" sz="2400" b="1" u="sng" dirty="0">
                <a:latin typeface="+mj-lt"/>
              </a:rPr>
              <a:t>Discussion – Mobile phone service providers</a:t>
            </a:r>
          </a:p>
          <a:p>
            <a:r>
              <a:rPr lang="en-GB" dirty="0">
                <a:latin typeface="+mj-lt"/>
              </a:rPr>
              <a:t>Mobile tracking works by using a variety of sources, including cellphone towers, Global Positioning System (GPS) signals, and Bluetooth beacons.</a:t>
            </a:r>
          </a:p>
        </p:txBody>
      </p:sp>
      <p:pic>
        <p:nvPicPr>
          <p:cNvPr id="4" name="Picture 3">
            <a:extLst>
              <a:ext uri="{FF2B5EF4-FFF2-40B4-BE49-F238E27FC236}">
                <a16:creationId xmlns:a16="http://schemas.microsoft.com/office/drawing/2014/main" id="{26AA19AD-156A-4193-9E9F-63C7D4450710}"/>
              </a:ext>
            </a:extLst>
          </p:cNvPr>
          <p:cNvPicPr>
            <a:picLocks noChangeAspect="1"/>
          </p:cNvPicPr>
          <p:nvPr/>
        </p:nvPicPr>
        <p:blipFill>
          <a:blip r:embed="rId2"/>
          <a:stretch>
            <a:fillRect/>
          </a:stretch>
        </p:blipFill>
        <p:spPr>
          <a:xfrm>
            <a:off x="859294" y="1705452"/>
            <a:ext cx="1563048" cy="1934465"/>
          </a:xfrm>
          <a:prstGeom prst="rect">
            <a:avLst/>
          </a:prstGeom>
        </p:spPr>
      </p:pic>
      <p:sp>
        <p:nvSpPr>
          <p:cNvPr id="7" name="TextBox 6">
            <a:extLst>
              <a:ext uri="{FF2B5EF4-FFF2-40B4-BE49-F238E27FC236}">
                <a16:creationId xmlns:a16="http://schemas.microsoft.com/office/drawing/2014/main" id="{54BF9450-D939-4BB1-9B61-C70755F31784}"/>
              </a:ext>
            </a:extLst>
          </p:cNvPr>
          <p:cNvSpPr txBox="1"/>
          <p:nvPr/>
        </p:nvSpPr>
        <p:spPr>
          <a:xfrm>
            <a:off x="157162" y="3831786"/>
            <a:ext cx="2967312" cy="2862322"/>
          </a:xfrm>
          <a:prstGeom prst="rect">
            <a:avLst/>
          </a:prstGeom>
          <a:noFill/>
        </p:spPr>
        <p:txBody>
          <a:bodyPr wrap="square" rtlCol="0">
            <a:spAutoFit/>
          </a:bodyPr>
          <a:lstStyle/>
          <a:p>
            <a:pPr algn="ctr"/>
            <a:r>
              <a:rPr lang="en-GB" sz="2000" b="1" dirty="0">
                <a:solidFill>
                  <a:srgbClr val="FF0000"/>
                </a:solidFill>
                <a:latin typeface="+mj-lt"/>
              </a:rPr>
              <a:t>Phone Masts:</a:t>
            </a:r>
          </a:p>
          <a:p>
            <a:pPr algn="ctr"/>
            <a:r>
              <a:rPr lang="en-GB" sz="2000" dirty="0">
                <a:solidFill>
                  <a:srgbClr val="FF0000"/>
                </a:solidFill>
                <a:latin typeface="+mj-lt"/>
              </a:rPr>
              <a:t>Mobile phones connect their users to telecommunications and internet networks through cell towers. As a mobile phone moves with its user, the phone pings nearby cell towers (or “cell sites”). </a:t>
            </a:r>
          </a:p>
        </p:txBody>
      </p:sp>
      <p:pic>
        <p:nvPicPr>
          <p:cNvPr id="1026" name="Picture 2" descr="Gps Navigation Garmin - Free vector graphic on Pixabay">
            <a:extLst>
              <a:ext uri="{FF2B5EF4-FFF2-40B4-BE49-F238E27FC236}">
                <a16:creationId xmlns:a16="http://schemas.microsoft.com/office/drawing/2014/main" id="{67F40171-54B3-4644-9231-D217E72D71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7009" y="1550671"/>
            <a:ext cx="2382821" cy="212199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1F19A437-B135-413E-ADEB-2105184540D5}"/>
              </a:ext>
            </a:extLst>
          </p:cNvPr>
          <p:cNvSpPr/>
          <p:nvPr/>
        </p:nvSpPr>
        <p:spPr>
          <a:xfrm>
            <a:off x="8244840" y="3831786"/>
            <a:ext cx="3947160" cy="2862322"/>
          </a:xfrm>
          <a:prstGeom prst="rect">
            <a:avLst/>
          </a:prstGeom>
        </p:spPr>
        <p:txBody>
          <a:bodyPr wrap="square">
            <a:spAutoFit/>
          </a:bodyPr>
          <a:lstStyle/>
          <a:p>
            <a:pPr algn="ctr"/>
            <a:r>
              <a:rPr lang="en-GB" sz="2000" b="1" dirty="0">
                <a:solidFill>
                  <a:srgbClr val="7030A0"/>
                </a:solidFill>
                <a:latin typeface="+mj-lt"/>
              </a:rPr>
              <a:t>GPS:</a:t>
            </a:r>
          </a:p>
          <a:p>
            <a:pPr algn="ctr"/>
            <a:r>
              <a:rPr lang="en-GB" sz="2000" dirty="0">
                <a:solidFill>
                  <a:srgbClr val="7030A0"/>
                </a:solidFill>
                <a:latin typeface="+mj-lt"/>
              </a:rPr>
              <a:t>A mobile phone’s GPS capabilities allow it to track its location to within 5 to 10 feet (1.5 to 3 meters). Many smartphone apps (including maps, social media, games, shopping, and utility apps) log this location data, which can then be obtained by governments and data brokers.</a:t>
            </a:r>
          </a:p>
        </p:txBody>
      </p:sp>
      <p:pic>
        <p:nvPicPr>
          <p:cNvPr id="1028" name="Picture 4" descr="80+ Free Wifi &amp; Router Vectors - Pixabay">
            <a:extLst>
              <a:ext uri="{FF2B5EF4-FFF2-40B4-BE49-F238E27FC236}">
                <a16:creationId xmlns:a16="http://schemas.microsoft.com/office/drawing/2014/main" id="{01C751E4-36B0-4B28-8F58-CB7C79A5DA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7921" y="1705452"/>
            <a:ext cx="1563048" cy="169247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1066A93F-CD80-436F-BEE7-9A27DE061337}"/>
              </a:ext>
            </a:extLst>
          </p:cNvPr>
          <p:cNvSpPr/>
          <p:nvPr/>
        </p:nvSpPr>
        <p:spPr>
          <a:xfrm>
            <a:off x="3603065" y="3589793"/>
            <a:ext cx="4372761" cy="3170099"/>
          </a:xfrm>
          <a:prstGeom prst="rect">
            <a:avLst/>
          </a:prstGeom>
        </p:spPr>
        <p:txBody>
          <a:bodyPr wrap="square">
            <a:spAutoFit/>
          </a:bodyPr>
          <a:lstStyle/>
          <a:p>
            <a:pPr algn="ctr"/>
            <a:r>
              <a:rPr lang="en-GB" sz="2000" b="1" dirty="0">
                <a:solidFill>
                  <a:srgbClr val="002060"/>
                </a:solidFill>
                <a:latin typeface="+mj-lt"/>
              </a:rPr>
              <a:t>Bluetooth:</a:t>
            </a:r>
          </a:p>
          <a:p>
            <a:pPr algn="ctr"/>
            <a:r>
              <a:rPr lang="en-GB" sz="2000" dirty="0">
                <a:solidFill>
                  <a:srgbClr val="002060"/>
                </a:solidFill>
                <a:latin typeface="+mj-lt"/>
              </a:rPr>
              <a:t>This is a wireless, low-power, short-distance set of protocols used primarily to connect devices directly to each other in order to transfer data. Bluetooth can only communicate with devices that are nearby (approximately 33 feet or 10 meters). Unlike cell tower or GPS data, which track actual location, Bluetooth tracks interactions.</a:t>
            </a:r>
          </a:p>
        </p:txBody>
      </p:sp>
    </p:spTree>
    <p:extLst>
      <p:ext uri="{BB962C8B-B14F-4D97-AF65-F5344CB8AC3E}">
        <p14:creationId xmlns:p14="http://schemas.microsoft.com/office/powerpoint/2010/main" val="3149093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Monitoring where you are</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Two common ways of monitoring our current movements/location is through the use of mobile phones and our passports.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184951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how the use of passports help to monitor where we are.</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19" name="Rectangle 18"/>
          <p:cNvSpPr/>
          <p:nvPr/>
        </p:nvSpPr>
        <p:spPr>
          <a:xfrm>
            <a:off x="6095999" y="3202845"/>
            <a:ext cx="5896133" cy="199475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how this complies with the Regulation of Investigatory Powers Act.</a:t>
            </a:r>
          </a:p>
          <a:p>
            <a:pPr algn="ctr"/>
            <a:endParaRPr lang="en-GB" u="sng" dirty="0">
              <a:solidFill>
                <a:schemeClr val="tx1"/>
              </a:solidFill>
              <a:latin typeface="+mj-lt"/>
            </a:endParaRPr>
          </a:p>
        </p:txBody>
      </p:sp>
      <p:pic>
        <p:nvPicPr>
          <p:cNvPr id="2" name="Picture 1">
            <a:extLst>
              <a:ext uri="{FF2B5EF4-FFF2-40B4-BE49-F238E27FC236}">
                <a16:creationId xmlns:a16="http://schemas.microsoft.com/office/drawing/2014/main" id="{054E0762-0DF4-4D98-9CBC-C99DB25F3F11}"/>
              </a:ext>
            </a:extLst>
          </p:cNvPr>
          <p:cNvPicPr>
            <a:picLocks noChangeAspect="1"/>
          </p:cNvPicPr>
          <p:nvPr/>
        </p:nvPicPr>
        <p:blipFill>
          <a:blip r:embed="rId3"/>
          <a:stretch>
            <a:fillRect/>
          </a:stretch>
        </p:blipFill>
        <p:spPr>
          <a:xfrm>
            <a:off x="199867" y="1992462"/>
            <a:ext cx="5698012" cy="3205132"/>
          </a:xfrm>
          <a:prstGeom prst="rect">
            <a:avLst/>
          </a:prstGeom>
        </p:spPr>
      </p:pic>
    </p:spTree>
    <p:extLst>
      <p:ext uri="{BB962C8B-B14F-4D97-AF65-F5344CB8AC3E}">
        <p14:creationId xmlns:p14="http://schemas.microsoft.com/office/powerpoint/2010/main" val="11961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Surveillance</a:t>
            </a:r>
          </a:p>
        </p:txBody>
      </p:sp>
      <p:sp>
        <p:nvSpPr>
          <p:cNvPr id="11" name="Rectangle 10"/>
          <p:cNvSpPr/>
          <p:nvPr/>
        </p:nvSpPr>
        <p:spPr>
          <a:xfrm>
            <a:off x="199867" y="730063"/>
            <a:ext cx="5698013"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this mean?</a:t>
            </a:r>
          </a:p>
          <a:p>
            <a:pPr algn="ctr"/>
            <a:r>
              <a:rPr lang="en-GB" dirty="0">
                <a:solidFill>
                  <a:schemeClr val="tx1"/>
                </a:solidFill>
                <a:latin typeface="+mj-lt"/>
              </a:rPr>
              <a:t>This involves close observation, especially of a suspected spy or criminal. Usually in the form of CCTV.</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8"/>
            <a:ext cx="5896133" cy="277915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the pros and cons of using surveillance cameras in public areas.</a:t>
            </a:r>
          </a:p>
          <a:p>
            <a:pPr algn="ctr"/>
            <a:endParaRPr lang="en-GB" dirty="0">
              <a:solidFill>
                <a:schemeClr val="tx1"/>
              </a:solidFill>
              <a:latin typeface="+mj-lt"/>
            </a:endParaRPr>
          </a:p>
          <a:p>
            <a:pPr algn="ctr"/>
            <a:endParaRPr lang="en-GB" u="sng" dirty="0">
              <a:solidFill>
                <a:schemeClr val="tx1"/>
              </a:solidFill>
              <a:latin typeface="+mj-lt"/>
            </a:endParaRPr>
          </a:p>
        </p:txBody>
      </p:sp>
      <p:sp>
        <p:nvSpPr>
          <p:cNvPr id="19" name="Rectangle 18"/>
          <p:cNvSpPr/>
          <p:nvPr/>
        </p:nvSpPr>
        <p:spPr>
          <a:xfrm>
            <a:off x="6095998" y="4164215"/>
            <a:ext cx="5896133" cy="173736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how this complies with the Regulation of Investigatory Powers Act.</a:t>
            </a:r>
          </a:p>
          <a:p>
            <a:pPr algn="ctr"/>
            <a:endParaRPr lang="en-GB" u="sng" dirty="0">
              <a:solidFill>
                <a:schemeClr val="tx1"/>
              </a:solidFill>
              <a:latin typeface="+mj-lt"/>
            </a:endParaRPr>
          </a:p>
          <a:p>
            <a:pPr algn="ctr"/>
            <a:endParaRPr lang="en-GB" dirty="0">
              <a:solidFill>
                <a:schemeClr val="tx1"/>
              </a:solidFill>
              <a:latin typeface="+mj-lt"/>
            </a:endParaRPr>
          </a:p>
        </p:txBody>
      </p:sp>
      <p:pic>
        <p:nvPicPr>
          <p:cNvPr id="2" name="Picture 1">
            <a:extLst>
              <a:ext uri="{FF2B5EF4-FFF2-40B4-BE49-F238E27FC236}">
                <a16:creationId xmlns:a16="http://schemas.microsoft.com/office/drawing/2014/main" id="{D5FC259D-9772-470F-B08B-0176E0A9590B}"/>
              </a:ext>
            </a:extLst>
          </p:cNvPr>
          <p:cNvPicPr>
            <a:picLocks noChangeAspect="1"/>
          </p:cNvPicPr>
          <p:nvPr/>
        </p:nvPicPr>
        <p:blipFill>
          <a:blip r:embed="rId3"/>
          <a:stretch>
            <a:fillRect/>
          </a:stretch>
        </p:blipFill>
        <p:spPr>
          <a:xfrm>
            <a:off x="199867" y="1986973"/>
            <a:ext cx="5698013" cy="3914602"/>
          </a:xfrm>
          <a:prstGeom prst="rect">
            <a:avLst/>
          </a:prstGeom>
        </p:spPr>
      </p:pic>
    </p:spTree>
    <p:extLst>
      <p:ext uri="{BB962C8B-B14F-4D97-AF65-F5344CB8AC3E}">
        <p14:creationId xmlns:p14="http://schemas.microsoft.com/office/powerpoint/2010/main" val="2896881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AI in focus – Facial recognition</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58705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facial recognition technology work?</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3981388"/>
            <a:ext cx="6642893" cy="258705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You’re about to watch a video on the investment electronic companies have made on the use of facial recognition in Smartphones.</a:t>
            </a:r>
          </a:p>
          <a:p>
            <a:pPr algn="ctr"/>
            <a:endParaRPr lang="en-GB" u="sng" dirty="0">
              <a:solidFill>
                <a:schemeClr val="tx1"/>
              </a:solidFill>
              <a:latin typeface="+mj-lt"/>
            </a:endParaRPr>
          </a:p>
          <a:p>
            <a:pPr algn="ctr"/>
            <a:r>
              <a:rPr lang="en-GB" u="sng" dirty="0">
                <a:solidFill>
                  <a:schemeClr val="tx1"/>
                </a:solidFill>
                <a:latin typeface="+mj-lt"/>
              </a:rPr>
              <a:t>Explain which smartphone you think will possess the most stable form of facial recognition technology.</a:t>
            </a: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6" y="730063"/>
            <a:ext cx="4988647" cy="2317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meant by facial recognition?</a:t>
            </a:r>
          </a:p>
          <a:p>
            <a:pPr algn="ctr"/>
            <a:r>
              <a:rPr lang="en-GB" dirty="0">
                <a:solidFill>
                  <a:schemeClr val="tx1"/>
                </a:solidFill>
                <a:latin typeface="+mj-lt"/>
              </a:rPr>
              <a:t>Using virtual filters on our face when taking pictures and using face ID for unlocking our phones are two applications of AI that are now part of our daily lives. The former incorporates face detection meaning any human face is identified. The latter uses face recognition through which a specific face is recognised.</a:t>
            </a:r>
          </a:p>
        </p:txBody>
      </p:sp>
      <p:pic>
        <p:nvPicPr>
          <p:cNvPr id="2" name="Picture 1">
            <a:extLst>
              <a:ext uri="{FF2B5EF4-FFF2-40B4-BE49-F238E27FC236}">
                <a16:creationId xmlns:a16="http://schemas.microsoft.com/office/drawing/2014/main" id="{62E02945-5AB0-4950-BA7D-423929594CA7}"/>
              </a:ext>
            </a:extLst>
          </p:cNvPr>
          <p:cNvPicPr>
            <a:picLocks noChangeAspect="1"/>
          </p:cNvPicPr>
          <p:nvPr/>
        </p:nvPicPr>
        <p:blipFill rotWithShape="1">
          <a:blip r:embed="rId3"/>
          <a:srcRect l="18650"/>
          <a:stretch/>
        </p:blipFill>
        <p:spPr>
          <a:xfrm>
            <a:off x="199865" y="3187809"/>
            <a:ext cx="4988648" cy="3435997"/>
          </a:xfrm>
          <a:prstGeom prst="rect">
            <a:avLst/>
          </a:prstGeom>
        </p:spPr>
      </p:pic>
    </p:spTree>
    <p:extLst>
      <p:ext uri="{BB962C8B-B14F-4D97-AF65-F5344CB8AC3E}">
        <p14:creationId xmlns:p14="http://schemas.microsoft.com/office/powerpoint/2010/main" val="2672356431"/>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834</Words>
  <Application>Microsoft Office PowerPoint</Application>
  <PresentationFormat>Widescreen</PresentationFormat>
  <Paragraphs>89</Paragraphs>
  <Slides>12</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Lucida Sans Typewriter</vt:lpstr>
      <vt:lpstr>Times New Roman</vt:lpstr>
      <vt:lpstr>Tw Cen MT</vt:lpstr>
      <vt:lpstr>Office Theme</vt:lpstr>
      <vt:lpstr>WJEC GCSE Digital Technology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2021-07-04T09:44:18Z</dcterms:modified>
</cp:coreProperties>
</file>